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28.xml" ContentType="application/vnd.openxmlformats-officedocument.presentationml.notesSlide+xml"/>
  <Override PartName="/ppt/slides/slide22.xml" ContentType="application/vnd.openxmlformats-officedocument.presentationml.slide+xml"/>
  <Override PartName="/ppt/slides/slide28.xml" ContentType="application/vnd.openxmlformats-officedocument.presentationml.slide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notesSlides/notesSlide11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Slides/notesSlide29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26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Override PartName="/ppt/notesSlides/notesSlide7.xml" ContentType="application/vnd.openxmlformats-officedocument.presentationml.notesSlide+xml"/>
  <Override PartName="/ppt/notesSlides/notesSlide15.xml" ContentType="application/vnd.openxmlformats-officedocument.presentationml.notesSlide+xml"/>
  <Override PartName="/ppt/slides/slide25.xml" ContentType="application/vnd.openxmlformats-officedocument.presentationml.slide+xml"/>
  <Override PartName="/ppt/notesSlides/notesSlide4.xml" ContentType="application/vnd.openxmlformats-officedocument.presentationml.notesSlide+xml"/>
  <Override PartName="/docProps/custom.xml" ContentType="application/vnd.openxmlformats-officedocument.custom-properties+xml"/>
  <Override PartName="/ppt/notesSlides/notesSlide19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notesSlides/notesSlide18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27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notesSlides/notesSlide24.xml" ContentType="application/vnd.openxmlformats-officedocument.presentationml.notes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  <Override PartName="/ppt/slides/slide29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removePersonalInfoOnSave="1" saveSubsetFonts="1">
  <p:sldMasterIdLst>
    <p:sldMasterId r:id="rId1"/>
  </p:sldMasterIdLst>
  <p:notesMasterIdLst>
    <p:notesMasterId r:id="rId31"/>
  </p:notesMasterIdLst>
  <p:handoutMasterIdLst>
    <p:handoutMasterId r:id="rId32"/>
  </p:handoutMasterIdLst>
  <p:sldIdLst>
    <p:sldId id="258" r:id="rId2"/>
    <p:sldId id="289" r:id="rId3"/>
    <p:sldId id="290" r:id="rId4"/>
    <p:sldId id="291" r:id="rId5"/>
    <p:sldId id="293" r:id="rId6"/>
    <p:sldId id="299" r:id="rId7"/>
    <p:sldId id="300" r:id="rId8"/>
    <p:sldId id="302" r:id="rId9"/>
    <p:sldId id="303" r:id="rId10"/>
    <p:sldId id="304" r:id="rId11"/>
    <p:sldId id="305" r:id="rId12"/>
    <p:sldId id="306" r:id="rId13"/>
    <p:sldId id="307" r:id="rId14"/>
    <p:sldId id="308" r:id="rId15"/>
    <p:sldId id="309" r:id="rId16"/>
    <p:sldId id="325" r:id="rId17"/>
    <p:sldId id="310" r:id="rId18"/>
    <p:sldId id="311" r:id="rId19"/>
    <p:sldId id="312" r:id="rId20"/>
    <p:sldId id="313" r:id="rId21"/>
    <p:sldId id="315" r:id="rId22"/>
    <p:sldId id="316" r:id="rId23"/>
    <p:sldId id="317" r:id="rId24"/>
    <p:sldId id="326" r:id="rId25"/>
    <p:sldId id="327" r:id="rId26"/>
    <p:sldId id="329" r:id="rId27"/>
    <p:sldId id="330" r:id="rId28"/>
    <p:sldId id="331" r:id="rId29"/>
    <p:sldId id="336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:mv="urn:schemas-microsoft-com:mac:vml" xmlns:mc="http://schemas.openxmlformats.org/markup-compatibility/2006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:mv="urn:schemas-microsoft-com:mac:vml" xmlns:mc="http://schemas.openxmlformats.org/markup-compatibility/2006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20409A"/>
    <a:srgbClr val="3E9442"/>
    <a:srgbClr val="48AC4D"/>
    <a:srgbClr val="F85C1E"/>
    <a:srgbClr val="60C452"/>
    <a:srgbClr val="CC0099"/>
    <a:srgbClr val="CC3399"/>
    <a:srgbClr val="FFFF00"/>
    <a:srgbClr val="CC0000"/>
    <a:srgbClr val="FFFFFF"/>
  </p:clrMru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  <p:ext uri="{FD5EFAAD-0ECE-453E-9831-46B23BE46B34}">
      <p15:chartTrackingRefBased xmlns="" xmlns:a="http://schemas.openxmlformats.org/drawingml/2006/main" xmlns:r="http://schemas.openxmlformats.org/officeDocument/2006/relationships" xmlns:p="http://schemas.openxmlformats.org/presentationml/2006/main" xmlns:p15="http://schemas.microsoft.com/office/powerpoint/2012/main" xmlns:mv="urn:schemas-microsoft-com:mac:vml" xmlns:mc="http://schemas.openxmlformats.org/markup-compatibility/2006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38" autoAdjust="0"/>
    <p:restoredTop sz="94698" autoAdjust="0"/>
  </p:normalViewPr>
  <p:slideViewPr>
    <p:cSldViewPr>
      <p:cViewPr varScale="1">
        <p:scale>
          <a:sx n="90" d="100"/>
          <a:sy n="90" d="100"/>
        </p:scale>
        <p:origin x="-8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08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5" Type="http://schemas.openxmlformats.org/officeDocument/2006/relationships/viewProps" Target="viewProps.xml"/><Relationship Id="rId31" Type="http://schemas.openxmlformats.org/officeDocument/2006/relationships/notesMaster" Target="notesMasters/notesMaster1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3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handoutMaster" Target="handoutMasters/handoutMaster1.xml"/><Relationship Id="rId37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slide" Target="slides/slide26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slide" Target="slides/slide27.xml"/><Relationship Id="rId26" Type="http://schemas.openxmlformats.org/officeDocument/2006/relationships/slide" Target="slides/slide25.xml"/><Relationship Id="rId30" Type="http://schemas.openxmlformats.org/officeDocument/2006/relationships/slide" Target="slides/slide29.xml"/><Relationship Id="rId11" Type="http://schemas.openxmlformats.org/officeDocument/2006/relationships/slide" Target="slides/slide10.xml"/><Relationship Id="rId29" Type="http://schemas.openxmlformats.org/officeDocument/2006/relationships/slide" Target="slides/slide28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33" Type="http://schemas.openxmlformats.org/officeDocument/2006/relationships/printerSettings" Target="printerSettings/printerSettings1.bin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C058C7F-1250-44D3-80F6-C06A7C11C426}" type="datetimeFigureOut">
              <a:rPr lang="en-US"/>
              <a:pPr>
                <a:defRPr/>
              </a:pPr>
              <a:t>2/14/14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626C12F-0B06-421A-A453-9B59D13ADF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266825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ABDC3577-1384-41B9-86F2-A64D7F9846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553323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C6090A-E6B6-4AF6-9B7D-89CB5BAA3CD3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404136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0121156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2916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17494427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39032972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1880899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8138877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28326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2240307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5467813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947092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7F75CA-B0DF-4F29-8BE1-02BC1CE22911}" type="slidenum">
              <a:rPr lang="en-US" smtClean="0"/>
              <a:pPr/>
              <a:t>2</a:t>
            </a:fld>
            <a:endParaRPr lang="en-US" dirty="0" smtClean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07014047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6960011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3821087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3777859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84906538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479323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26474446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43764988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2324289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672876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290861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7F75CA-B0DF-4F29-8BE1-02BC1CE22911}" type="slidenum">
              <a:rPr lang="en-US" smtClean="0"/>
              <a:pPr/>
              <a:t>3</a:t>
            </a:fld>
            <a:endParaRPr lang="en-US" dirty="0" smtClean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0766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143468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64475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7F75CA-B0DF-4F29-8BE1-02BC1CE22911}" type="slidenum">
              <a:rPr lang="en-US" smtClean="0"/>
              <a:pPr/>
              <a:t>6</a:t>
            </a:fld>
            <a:endParaRPr lang="en-US" dirty="0" smtClean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123462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8067217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7F75CA-B0DF-4F29-8BE1-02BC1CE22911}" type="slidenum">
              <a:rPr lang="en-US" smtClean="0"/>
              <a:pPr/>
              <a:t>8</a:t>
            </a:fld>
            <a:endParaRPr lang="en-US" dirty="0" smtClean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3770450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7346963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5"/>
          <p:cNvSpPr txBox="1"/>
          <p:nvPr userDrawn="1"/>
        </p:nvSpPr>
        <p:spPr>
          <a:xfrm>
            <a:off x="0" y="4972029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6000" dirty="0" smtClean="0">
                <a:solidFill>
                  <a:schemeClr val="tx2"/>
                </a:solidFill>
                <a:latin typeface="Franklin Gothic Medium" pitchFamily="34" charset="0"/>
              </a:rPr>
              <a:t>Microsoft  Office  2013</a:t>
            </a:r>
            <a:endParaRPr lang="en-US" sz="6000" dirty="0">
              <a:solidFill>
                <a:schemeClr val="tx2"/>
              </a:solidFill>
              <a:latin typeface="Franklin Gothic Medium" pitchFamily="34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31628" y="228600"/>
            <a:ext cx="245997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13"/>
          <p:cNvSpPr txBox="1"/>
          <p:nvPr userDrawn="1"/>
        </p:nvSpPr>
        <p:spPr>
          <a:xfrm>
            <a:off x="3760787" y="5116512"/>
            <a:ext cx="35401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tx2"/>
                </a:solidFill>
              </a:rPr>
              <a:t>®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TextBox 14"/>
          <p:cNvSpPr txBox="1"/>
          <p:nvPr userDrawn="1"/>
        </p:nvSpPr>
        <p:spPr>
          <a:xfrm>
            <a:off x="6019800" y="5116512"/>
            <a:ext cx="35401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</a:rPr>
              <a:t>®</a:t>
            </a:r>
          </a:p>
        </p:txBody>
      </p:sp>
      <p:sp>
        <p:nvSpPr>
          <p:cNvPr id="157701" name="Title Placeholder 1"/>
          <p:cNvSpPr>
            <a:spLocks noGrp="1"/>
          </p:cNvSpPr>
          <p:nvPr>
            <p:ph type="ctrTitle"/>
          </p:nvPr>
        </p:nvSpPr>
        <p:spPr>
          <a:xfrm>
            <a:off x="0" y="914400"/>
            <a:ext cx="9144000" cy="1524000"/>
          </a:xfrm>
        </p:spPr>
        <p:txBody>
          <a:bodyPr/>
          <a:lstStyle>
            <a:lvl1pPr algn="ctr">
              <a:defRPr sz="480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0" y="2889194"/>
            <a:ext cx="9143999" cy="1841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 userDrawn="1"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FEBA12"/>
          </a:solidFill>
          <a:ln>
            <a:solidFill>
              <a:srgbClr val="FEBA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810E0-8EAE-48E8-9484-9A46B58304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21717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52400"/>
            <a:ext cx="63627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727A5-B819-4849-BDAA-E77DE36966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4906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6F4FC-A15E-4CCF-A12D-C1B4180DD7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27201-8D33-4AE4-B1F1-DBAEF8B3FA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19200"/>
            <a:ext cx="4267200" cy="4906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219200"/>
            <a:ext cx="4267200" cy="4906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B093A-FDC9-4AD8-941C-8D186E124D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8909B-2183-4E4C-968B-603CC89756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C5901-E5F0-49C8-9043-463DFEF296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64604-B0AD-403A-B549-7DD63736FE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4C9C5-240E-4B6E-BE1D-CA0EF87F4B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1FA-F25E-4F2E-9E7A-0A5ACB356C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457200" y="1143000"/>
            <a:ext cx="86868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3058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00800"/>
            <a:ext cx="8229600" cy="4572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New Perspectives on Microsoft Office 2013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00800"/>
            <a:ext cx="5334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latin typeface="+mn-lt"/>
                <a:cs typeface="+mn-cs"/>
              </a:defRPr>
            </a:lvl1pPr>
          </a:lstStyle>
          <a:p>
            <a:pPr>
              <a:defRPr/>
            </a:pPr>
            <a:fld id="{1C2F2179-BA34-48B5-AF5F-CE1FE65177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6683" name="Text Box 11"/>
          <p:cNvSpPr txBox="1">
            <a:spLocks noChangeArrowheads="1"/>
          </p:cNvSpPr>
          <p:nvPr/>
        </p:nvSpPr>
        <p:spPr bwMode="auto">
          <a:xfrm>
            <a:off x="8248650" y="381000"/>
            <a:ext cx="59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XP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8248650" y="381000"/>
            <a:ext cx="59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XP</a:t>
            </a:r>
          </a:p>
        </p:txBody>
      </p:sp>
      <p:sp>
        <p:nvSpPr>
          <p:cNvPr id="13" name="Text Box 11"/>
          <p:cNvSpPr txBox="1">
            <a:spLocks noChangeArrowheads="1"/>
          </p:cNvSpPr>
          <p:nvPr userDrawn="1"/>
        </p:nvSpPr>
        <p:spPr bwMode="auto">
          <a:xfrm>
            <a:off x="8248650" y="381000"/>
            <a:ext cx="59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XP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0" y="6400800"/>
            <a:ext cx="8686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 userDrawn="1"/>
        </p:nvSpPr>
        <p:spPr>
          <a:xfrm>
            <a:off x="0" y="0"/>
            <a:ext cx="381000" cy="6858000"/>
          </a:xfrm>
          <a:prstGeom prst="rect">
            <a:avLst/>
          </a:prstGeom>
          <a:gradFill flip="none" rotWithShape="1">
            <a:gsLst>
              <a:gs pos="0">
                <a:srgbClr val="FEBA12"/>
              </a:gs>
              <a:gs pos="65000">
                <a:schemeClr val="bg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8763000" y="0"/>
            <a:ext cx="381000" cy="6858000"/>
          </a:xfrm>
          <a:prstGeom prst="rect">
            <a:avLst/>
          </a:prstGeom>
          <a:gradFill flip="none" rotWithShape="1">
            <a:gsLst>
              <a:gs pos="36000">
                <a:schemeClr val="bg1"/>
              </a:gs>
              <a:gs pos="100000">
                <a:srgbClr val="FEBA1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ransition>
    <p:random/>
  </p:transition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0409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0409A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0409A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0409A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0409A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0409A"/>
        </a:buClr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0409A"/>
        </a:buClr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0409A"/>
        </a:buClr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0409A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0409A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Grp="1"/>
          </p:cNvSpPr>
          <p:nvPr>
            <p:ph type="ctrTitle"/>
          </p:nvPr>
        </p:nvSpPr>
        <p:spPr>
          <a:xfrm>
            <a:off x="0" y="533400"/>
            <a:ext cx="9144000" cy="1524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Exploring the Basics</a:t>
            </a:r>
            <a:br>
              <a:rPr lang="en-US" sz="4000" dirty="0" smtClean="0"/>
            </a:br>
            <a:r>
              <a:rPr lang="en-US" sz="4000" dirty="0" smtClean="0"/>
              <a:t>of Windows 8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zoom the Start screen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 the pointer until the Zoom button appears in the lower right corner of the Start screen.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Click the Zoom button to reduce the size of the tiles.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61999" y="2819400"/>
            <a:ext cx="7957457" cy="1295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96732406"/>
      </p:ext>
    </p:extLst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Zooming the Start screen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Click a blank area on the Start screen to return the tiles to their original size.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68926" y="1981200"/>
            <a:ext cx="8265982" cy="2133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047536476"/>
      </p:ext>
    </p:extLst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open the Settings 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Point to the upper-right corner of the screen to display the Charms bar.</a:t>
            </a:r>
          </a:p>
          <a:p>
            <a:r>
              <a:rPr lang="en-US" dirty="0" smtClean="0"/>
              <a:t>Point to the Charms bar to display it with a black background, indicating it is active.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59451228"/>
      </p:ext>
    </p:extLst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Active Charm Bar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Click the Settings charm on the Charms bar to display the settings menu.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57083" y="1295400"/>
            <a:ext cx="8054808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556614554"/>
      </p:ext>
    </p:extLst>
  </p:cSld>
  <p:clrMapOvr>
    <a:masterClrMapping/>
  </p:clrMapOvr>
  <p:transition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Settings menu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dirty="0" smtClean="0"/>
              <a:t>Click a blank area on the Start screen to close the Settings menu.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08088" y="1371600"/>
            <a:ext cx="8250116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497501514"/>
      </p:ext>
    </p:extLst>
  </p:cSld>
  <p:clrMapOvr>
    <a:masterClrMapping/>
  </p:clrMapOvr>
  <p:transition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Applications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Windows 8 runs two types of applications.</a:t>
            </a:r>
          </a:p>
          <a:p>
            <a:r>
              <a:rPr lang="en-US" b="1" dirty="0" smtClean="0">
                <a:solidFill>
                  <a:srgbClr val="20409A"/>
                </a:solidFill>
              </a:rPr>
              <a:t>Windows 8 applications </a:t>
            </a:r>
            <a:r>
              <a:rPr lang="en-US" dirty="0" smtClean="0"/>
              <a:t>are designed to use the Windows 8 interface and work with touchscreen devices.</a:t>
            </a:r>
          </a:p>
          <a:p>
            <a:r>
              <a:rPr lang="en-US" b="1" dirty="0" smtClean="0">
                <a:solidFill>
                  <a:srgbClr val="20409A"/>
                </a:solidFill>
              </a:rPr>
              <a:t>Desktop applications </a:t>
            </a:r>
            <a:r>
              <a:rPr lang="en-US" dirty="0" smtClean="0"/>
              <a:t>are programs that open and run on the desktop, such as WordPad, used to create basic word-processing documents.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71950936"/>
      </p:ext>
    </p:extLst>
  </p:cSld>
  <p:clrMapOvr>
    <a:masterClrMapping/>
  </p:clrMapOvr>
  <p:transition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Starting an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the application’s title on the Start screen.</a:t>
            </a:r>
          </a:p>
          <a:p>
            <a:pPr marL="400050" lvl="1" indent="0">
              <a:buNone/>
            </a:pPr>
            <a:r>
              <a:rPr lang="en-US" i="1" dirty="0" smtClean="0"/>
              <a:t>or</a:t>
            </a:r>
          </a:p>
          <a:p>
            <a:r>
              <a:rPr lang="en-US" dirty="0" smtClean="0"/>
              <a:t>Right-click a blank area on the Start screen, click the All apps button and then click the application.</a:t>
            </a:r>
          </a:p>
          <a:p>
            <a:pPr marL="400050" lvl="1" indent="0">
              <a:buNone/>
            </a:pPr>
            <a:r>
              <a:rPr lang="en-US" i="1" dirty="0" smtClean="0"/>
              <a:t>or</a:t>
            </a:r>
          </a:p>
          <a:p>
            <a:r>
              <a:rPr lang="en-US" dirty="0" smtClean="0"/>
              <a:t>On the Start screen, type the name of the application in the search window and then click the application in the search results.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0244064"/>
      </p:ext>
    </p:extLst>
  </p:cSld>
  <p:clrMapOvr>
    <a:masterClrMapping/>
  </p:clrMapOvr>
  <p:transition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To start the Weather app from the Start Screen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the </a:t>
            </a:r>
            <a:r>
              <a:rPr lang="en-US" b="1" dirty="0" smtClean="0"/>
              <a:t>Weather</a:t>
            </a:r>
            <a:r>
              <a:rPr lang="en-US" dirty="0" smtClean="0"/>
              <a:t> tile on the Start screen to start the Weather app.</a:t>
            </a:r>
          </a:p>
          <a:p>
            <a:r>
              <a:rPr lang="en-US" dirty="0" smtClean="0"/>
              <a:t>If an Enter location box appears, type the starting letters of a location to display a list of location names, and then select the location.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1396918"/>
      </p:ext>
    </p:extLst>
  </p:cSld>
  <p:clrMapOvr>
    <a:masterClrMapping/>
  </p:clrMapOvr>
  <p:transition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 app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Press the </a:t>
            </a:r>
            <a:r>
              <a:rPr lang="en-US" b="1" dirty="0" smtClean="0"/>
              <a:t>Windows</a:t>
            </a:r>
            <a:r>
              <a:rPr lang="en-US" dirty="0" smtClean="0"/>
              <a:t> key to redisplay the start screen.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08987" y="1219200"/>
            <a:ext cx="8229911" cy="3581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56034950"/>
      </p:ext>
    </p:extLst>
  </p:cSld>
  <p:clrMapOvr>
    <a:masterClrMapping/>
  </p:clrMapOvr>
  <p:transition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Thumbnail of the Weather app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Point to the upper-left corner of the screen to display a thumbnail of the Weather app, a miniature image that indicates that the application is still running.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Click the </a:t>
            </a:r>
            <a:r>
              <a:rPr lang="en-US" b="1" dirty="0" smtClean="0"/>
              <a:t>thumbnail</a:t>
            </a:r>
            <a:r>
              <a:rPr lang="en-US" dirty="0" smtClean="0"/>
              <a:t> to redisplay the Weather app.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57200" y="3581400"/>
            <a:ext cx="8370857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90616619"/>
      </p:ext>
    </p:extLst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Objectives</a:t>
            </a:r>
          </a:p>
        </p:txBody>
      </p:sp>
      <p:sp>
        <p:nvSpPr>
          <p:cNvPr id="17410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Start </a:t>
            </a:r>
            <a:r>
              <a:rPr lang="en-US" dirty="0"/>
              <a:t>and turn off Windows </a:t>
            </a:r>
            <a:r>
              <a:rPr lang="en-US" smtClean="0"/>
              <a:t>8</a:t>
            </a:r>
            <a:endParaRPr lang="en-US" smtClean="0"/>
          </a:p>
          <a:p>
            <a:pPr eaLnBrk="1" hangingPunct="1"/>
            <a:r>
              <a:rPr lang="en-US" smtClean="0"/>
              <a:t>Tour </a:t>
            </a:r>
            <a:r>
              <a:rPr lang="en-US" dirty="0" smtClean="0"/>
              <a:t>the Start screen and the desktop</a:t>
            </a:r>
          </a:p>
          <a:p>
            <a:pPr eaLnBrk="1" hangingPunct="1"/>
            <a:r>
              <a:rPr lang="en-US" dirty="0" smtClean="0"/>
              <a:t>Start Windows 8 and desktop applications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5B0DBE-C28C-4994-B3B0-F524870B3DD9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the Apps Screen to Start an 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If an application’s tile does not appear on the Start screen, you can open the application using the </a:t>
            </a:r>
            <a:r>
              <a:rPr lang="en-US" b="1" dirty="0" smtClean="0">
                <a:solidFill>
                  <a:srgbClr val="20409A"/>
                </a:solidFill>
              </a:rPr>
              <a:t>Apps screen</a:t>
            </a:r>
            <a:r>
              <a:rPr lang="en-US" dirty="0" smtClean="0"/>
              <a:t>.</a:t>
            </a:r>
          </a:p>
          <a:p>
            <a:r>
              <a:rPr lang="en-US" dirty="0" smtClean="0"/>
              <a:t>The Apps screen lists all the applications installed on your computer.</a:t>
            </a:r>
          </a:p>
          <a:p>
            <a:r>
              <a:rPr lang="en-US" dirty="0"/>
              <a:t>Right-click a blank area on the Start screen to display the </a:t>
            </a:r>
            <a:r>
              <a:rPr lang="en-US" b="1" dirty="0"/>
              <a:t>Apps bar </a:t>
            </a:r>
            <a:r>
              <a:rPr lang="en-US" dirty="0"/>
              <a:t>at the bottom of the screen.</a:t>
            </a:r>
          </a:p>
          <a:p>
            <a:r>
              <a:rPr lang="en-US" dirty="0"/>
              <a:t>Click the </a:t>
            </a:r>
            <a:r>
              <a:rPr lang="en-US" b="1" dirty="0"/>
              <a:t>All apps </a:t>
            </a:r>
            <a:r>
              <a:rPr lang="en-US" dirty="0"/>
              <a:t>button on the right side of the Apps bar to display the Apps screen.</a:t>
            </a:r>
          </a:p>
          <a:p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24467542"/>
      </p:ext>
    </p:extLst>
  </p:cSld>
  <p:clrMapOvr>
    <a:masterClrMapping/>
  </p:clrMapOvr>
  <p:transition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Apps Screen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Click Reader to start the Reader app. A PDF document opens in Reader explaining how to edit PDF files using Microsoft Word.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78265" y="1295400"/>
            <a:ext cx="8220021" cy="3429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77076277"/>
      </p:ext>
    </p:extLst>
  </p:cSld>
  <p:clrMapOvr>
    <a:masterClrMapping/>
  </p:clrMapOvr>
  <p:transition>
    <p:random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snap the Weather app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Point to the upper-left hot corner to display the Weather thumbnail.</a:t>
            </a:r>
          </a:p>
          <a:p>
            <a:r>
              <a:rPr lang="en-US" dirty="0" smtClean="0"/>
              <a:t>Right-click the </a:t>
            </a:r>
            <a:r>
              <a:rPr lang="en-US" b="1" dirty="0" smtClean="0"/>
              <a:t>Weather</a:t>
            </a:r>
            <a:r>
              <a:rPr lang="en-US" dirty="0" smtClean="0"/>
              <a:t> thumbnail, and click </a:t>
            </a:r>
            <a:r>
              <a:rPr lang="en-US" b="1" dirty="0" smtClean="0"/>
              <a:t>Snap left </a:t>
            </a:r>
            <a:r>
              <a:rPr lang="en-US" dirty="0" smtClean="0"/>
              <a:t>on the shortcut menu to snap the Weather app to the left side of the screen, while the Reader app is open on the right.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4089651479"/>
      </p:ext>
    </p:extLst>
  </p:cSld>
  <p:clrMapOvr>
    <a:masterClrMapping/>
  </p:clrMapOvr>
  <p:transition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Weather app snapped on the left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Drag the bar between the two applications to the left edge of the screen to unsnap the Weather app. Both apps are still running.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05966" y="1295400"/>
            <a:ext cx="8038400" cy="35051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775337569"/>
      </p:ext>
    </p:extLst>
  </p:cSld>
  <p:clrMapOvr>
    <a:masterClrMapping/>
  </p:clrMapOvr>
  <p:transition>
    <p:random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 smtClean="0"/>
              <a:t>Using Tools in Desktop Applications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Many desktop applications use a </a:t>
            </a:r>
            <a:r>
              <a:rPr lang="en-US" b="1" dirty="0" smtClean="0">
                <a:solidFill>
                  <a:srgbClr val="20409A"/>
                </a:solidFill>
              </a:rPr>
              <a:t>ribbon</a:t>
            </a:r>
            <a:r>
              <a:rPr lang="en-US" dirty="0" smtClean="0"/>
              <a:t> to consolidate the application’s features and commands.</a:t>
            </a:r>
          </a:p>
          <a:p>
            <a:r>
              <a:rPr lang="en-US" dirty="0" smtClean="0"/>
              <a:t>Ribbons are organized into </a:t>
            </a:r>
            <a:r>
              <a:rPr lang="en-US" b="1" dirty="0" smtClean="0">
                <a:solidFill>
                  <a:srgbClr val="20409A"/>
                </a:solidFill>
              </a:rPr>
              <a:t>tabs</a:t>
            </a:r>
            <a:r>
              <a:rPr lang="en-US" dirty="0" smtClean="0"/>
              <a:t>. Each tab contains commands that perform a variety of tasks.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281358" y="4226492"/>
            <a:ext cx="6872042" cy="20219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377037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 smtClean="0"/>
              <a:t>Using the Ribbon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Bolding text in the WordPad Window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77238" y="2471440"/>
            <a:ext cx="8235255" cy="18719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54157652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 smtClean="0"/>
              <a:t>Working with Multiple Applications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Multitasking is a Windows 8 feature that allows you to run multiple applications at the same time.</a:t>
            </a:r>
          </a:p>
          <a:p>
            <a:r>
              <a:rPr lang="en-US" dirty="0" smtClean="0"/>
              <a:t>Recycle Bin and WordPad open on the desktop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6451" y="3352800"/>
            <a:ext cx="7881423" cy="29333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05432782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 smtClean="0"/>
              <a:t>Switching Between Applications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use the </a:t>
            </a:r>
            <a:r>
              <a:rPr lang="en-US" b="1" dirty="0" smtClean="0">
                <a:solidFill>
                  <a:srgbClr val="20409A"/>
                </a:solidFill>
              </a:rPr>
              <a:t>Switch List </a:t>
            </a:r>
            <a:r>
              <a:rPr lang="en-US" dirty="0" smtClean="0"/>
              <a:t>to display thumbnails of the Windows 8 application running in the background and then select the one you want to work with.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219200" y="3321974"/>
            <a:ext cx="6956552" cy="3033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92699913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200" dirty="0" smtClean="0"/>
              <a:t>Using Keyboard Shortcuts</a:t>
            </a:r>
            <a:endParaRPr lang="en-US" sz="4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</a:t>
            </a:r>
            <a:r>
              <a:rPr lang="en-US" b="1" dirty="0" smtClean="0">
                <a:solidFill>
                  <a:srgbClr val="20409A"/>
                </a:solidFill>
              </a:rPr>
              <a:t>keyboard shortcut </a:t>
            </a:r>
            <a:r>
              <a:rPr lang="en-US" dirty="0" smtClean="0"/>
              <a:t>is one or more keys you press on the keyboard to perform an action.</a:t>
            </a:r>
          </a:p>
          <a:p>
            <a:r>
              <a:rPr lang="en-US" dirty="0" smtClean="0"/>
              <a:t>The keyboard shortcut for switching to any type of running application is </a:t>
            </a:r>
            <a:r>
              <a:rPr lang="en-US" b="1" dirty="0" smtClean="0">
                <a:solidFill>
                  <a:srgbClr val="20409A"/>
                </a:solidFill>
              </a:rPr>
              <a:t>Alt+Tab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28</a:t>
            </a:fld>
            <a:endParaRPr lang="en-US" dirty="0"/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60927" y="3429000"/>
            <a:ext cx="8146845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56017092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Turning Off Windows 8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turn off Windows 8 using the Power button on the Settings menu.</a:t>
            </a:r>
          </a:p>
          <a:p>
            <a:r>
              <a:rPr lang="en-US" dirty="0" smtClean="0"/>
              <a:t>Point to the upper-right hot corner on the desktop to display the Charms bar, and then click the </a:t>
            </a:r>
            <a:r>
              <a:rPr lang="en-US" b="1" dirty="0" smtClean="0"/>
              <a:t>Settings</a:t>
            </a:r>
            <a:r>
              <a:rPr lang="en-US" dirty="0" smtClean="0"/>
              <a:t> charm to display the Settings menu.</a:t>
            </a:r>
          </a:p>
          <a:p>
            <a:r>
              <a:rPr lang="en-US" dirty="0" smtClean="0"/>
              <a:t>Click the </a:t>
            </a:r>
            <a:r>
              <a:rPr lang="en-US" b="1" dirty="0" smtClean="0"/>
              <a:t>Power</a:t>
            </a:r>
            <a:r>
              <a:rPr lang="en-US" dirty="0" smtClean="0"/>
              <a:t> button, and then click </a:t>
            </a:r>
            <a:r>
              <a:rPr lang="en-US" b="1" dirty="0" smtClean="0"/>
              <a:t>Shut down</a:t>
            </a:r>
            <a:r>
              <a:rPr lang="en-US" dirty="0" smtClean="0"/>
              <a:t>. Windows 8 turns off the computer.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29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20973125"/>
      </p:ext>
    </p:extLst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Objectives</a:t>
            </a:r>
          </a:p>
        </p:txBody>
      </p:sp>
      <p:sp>
        <p:nvSpPr>
          <p:cNvPr id="17410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Switch between applications and close them</a:t>
            </a:r>
          </a:p>
          <a:p>
            <a:pPr eaLnBrk="1" hangingPunct="1"/>
            <a:r>
              <a:rPr lang="en-US" dirty="0" smtClean="0"/>
              <a:t>Identify and use the controls in windows and dialog boxes</a:t>
            </a:r>
          </a:p>
          <a:p>
            <a:pPr eaLnBrk="1" hangingPunct="1"/>
            <a:r>
              <a:rPr lang="en-US" dirty="0" smtClean="0"/>
              <a:t>Get help with Windows 8 tasks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5B0DBE-C28C-4994-B3B0-F524870B3DD9}" type="slidenum">
              <a:rPr lang="en-US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459863135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Visual Overview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48C5901-E5F0-49C8-9043-463DFEF2962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614766" y="1242167"/>
            <a:ext cx="5609668" cy="5102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736633309"/>
      </p:ext>
    </p:extLst>
  </p:cSld>
  <p:clrMapOvr>
    <a:masterClrMapping/>
  </p:clrMapOvr>
  <p:transition>
    <p:random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Windows 8 Start Screen &amp; Desktop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48C5901-E5F0-49C8-9043-463DFEF29621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683446" y="1219200"/>
            <a:ext cx="5777107" cy="5133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145159285"/>
      </p:ext>
    </p:extLst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Starting Windows 8</a:t>
            </a:r>
          </a:p>
        </p:txBody>
      </p:sp>
      <p:sp>
        <p:nvSpPr>
          <p:cNvPr id="17410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Turn on your computer. After a moment, Windows 8 starts and displays the Welcome screen.</a:t>
            </a:r>
          </a:p>
          <a:p>
            <a:pPr eaLnBrk="1" hangingPunct="1"/>
            <a:r>
              <a:rPr lang="en-US" dirty="0" smtClean="0"/>
              <a:t>If the Welcome screen is displayed for more than a few seconds, click your username, type your password, and the press the </a:t>
            </a:r>
            <a:r>
              <a:rPr lang="en-US" b="1" dirty="0" smtClean="0"/>
              <a:t>Enter</a:t>
            </a:r>
            <a:r>
              <a:rPr lang="en-US" dirty="0" smtClean="0"/>
              <a:t> key.</a:t>
            </a:r>
          </a:p>
          <a:p>
            <a:pPr eaLnBrk="1" hangingPunct="1"/>
            <a:r>
              <a:rPr lang="en-US" dirty="0" smtClean="0"/>
              <a:t>The screen that appears after you sign in to Windows 8 is called the Start screen.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5B0DBE-C28C-4994-B3B0-F524870B3DD9}" type="slidenum">
              <a:rPr lang="en-US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334067996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Tiles on the Start Screen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48C5901-E5F0-49C8-9043-463DFEF29621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35986" y="1752601"/>
            <a:ext cx="8303646" cy="33947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649297609"/>
      </p:ext>
    </p:extLst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To scroll the Start Screen</a:t>
            </a:r>
          </a:p>
        </p:txBody>
      </p:sp>
      <p:sp>
        <p:nvSpPr>
          <p:cNvPr id="17410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Use the mouse to point to the </a:t>
            </a:r>
            <a:r>
              <a:rPr lang="en-US" b="1" dirty="0" smtClean="0"/>
              <a:t>middle</a:t>
            </a:r>
            <a:r>
              <a:rPr lang="en-US" dirty="0" smtClean="0"/>
              <a:t> of the </a:t>
            </a:r>
            <a:r>
              <a:rPr lang="en-US" b="1" dirty="0" smtClean="0"/>
              <a:t>right edge </a:t>
            </a:r>
            <a:r>
              <a:rPr lang="en-US" dirty="0" smtClean="0"/>
              <a:t>of the Start screen.</a:t>
            </a:r>
          </a:p>
          <a:p>
            <a:pPr eaLnBrk="1" hangingPunct="1"/>
            <a:r>
              <a:rPr lang="en-US" dirty="0" smtClean="0"/>
              <a:t>The screen scrolls to display additional tiles not shown on the main Start screen.</a:t>
            </a:r>
          </a:p>
          <a:p>
            <a:pPr eaLnBrk="1" hangingPunct="1"/>
            <a:r>
              <a:rPr lang="en-US" dirty="0" smtClean="0"/>
              <a:t>You can also scroll the screen by clicking the </a:t>
            </a:r>
            <a:r>
              <a:rPr lang="en-US" b="1" dirty="0" smtClean="0"/>
              <a:t>left scroll arrow </a:t>
            </a:r>
            <a:r>
              <a:rPr lang="en-US" dirty="0" smtClean="0"/>
              <a:t>button on the horizontal scroll bar at the bottom of the screen.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5B0DBE-C28C-4994-B3B0-F524870B3DD9}" type="slidenum">
              <a:rPr lang="en-US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899143428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Scrolling the Start screen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48C5901-E5F0-49C8-9043-463DFEF2962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16012" y="1575869"/>
            <a:ext cx="8341732" cy="36300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1175554641"/>
      </p:ext>
    </p:extLst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WindowsVista</Template>
  <TotalTime>0</TotalTime>
  <Words>1183</Words>
  <Application>Microsoft Office PowerPoint</Application>
  <PresentationFormat>On-screen Show (4:3)</PresentationFormat>
  <Paragraphs>202</Paragraphs>
  <Slides>29</Slides>
  <Notes>29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2_Office Theme</vt:lpstr>
      <vt:lpstr> Exploring the Basics of Windows 8</vt:lpstr>
      <vt:lpstr>Objectives</vt:lpstr>
      <vt:lpstr>Objectives</vt:lpstr>
      <vt:lpstr>Visual Overview</vt:lpstr>
      <vt:lpstr>Windows 8 Start Screen &amp; Desktop</vt:lpstr>
      <vt:lpstr>Starting Windows 8</vt:lpstr>
      <vt:lpstr>Tiles on the Start Screen</vt:lpstr>
      <vt:lpstr>To scroll the Start Screen</vt:lpstr>
      <vt:lpstr>Scrolling the Start screen</vt:lpstr>
      <vt:lpstr>To zoom the Start screen</vt:lpstr>
      <vt:lpstr>Zooming the Start screen</vt:lpstr>
      <vt:lpstr>To open the Settings Menu</vt:lpstr>
      <vt:lpstr>Active Charm Bar</vt:lpstr>
      <vt:lpstr>Settings menu</vt:lpstr>
      <vt:lpstr>Starting Applications</vt:lpstr>
      <vt:lpstr>Starting an Application</vt:lpstr>
      <vt:lpstr>To start the Weather app from the Start Screen</vt:lpstr>
      <vt:lpstr>Weather app</vt:lpstr>
      <vt:lpstr>Thumbnail of the Weather app</vt:lpstr>
      <vt:lpstr>Using the Apps Screen to Start an Application</vt:lpstr>
      <vt:lpstr>Apps Screen</vt:lpstr>
      <vt:lpstr>To snap the Weather app</vt:lpstr>
      <vt:lpstr>Weather app snapped on the left</vt:lpstr>
      <vt:lpstr>Using Tools in Desktop Applications</vt:lpstr>
      <vt:lpstr>Using the Ribbon</vt:lpstr>
      <vt:lpstr>Working with Multiple Applications</vt:lpstr>
      <vt:lpstr>Switching Between Applications</vt:lpstr>
      <vt:lpstr>Using Keyboard Shortcuts</vt:lpstr>
      <vt:lpstr>Turning Off Windows 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2014-02-14T19:58:11Z</dcterms:created>
  <dcterms:modified xsi:type="dcterms:W3CDTF">2014-02-14T19:58:26Z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